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0.svg" ContentType="image/svg+xml"/>
  <Override PartName="/ppt/media/image31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8.svg" ContentType="image/svg+xml"/>
  <Override PartName="/ppt/media/image39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0.svg" ContentType="image/svg+xml"/>
  <Override PartName="/ppt/media/image71.svg" ContentType="image/svg+xml"/>
  <Override PartName="/ppt/media/image72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10"/>
    <p:sldId id="263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  <a:srgbClr val="D9D9D9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8.svg"/><Relationship Id="rId34" Type="http://schemas.openxmlformats.org/officeDocument/2006/relationships/image" Target="../media/image37.png"/><Relationship Id="rId33" Type="http://schemas.openxmlformats.org/officeDocument/2006/relationships/tags" Target="../tags/tag3.xml"/><Relationship Id="rId32" Type="http://schemas.openxmlformats.org/officeDocument/2006/relationships/tags" Target="../tags/tag2.xml"/><Relationship Id="rId31" Type="http://schemas.openxmlformats.org/officeDocument/2006/relationships/tags" Target="../tags/tag1.xml"/><Relationship Id="rId30" Type="http://schemas.openxmlformats.org/officeDocument/2006/relationships/image" Target="../media/image36.svg"/><Relationship Id="rId3" Type="http://schemas.openxmlformats.org/officeDocument/2006/relationships/image" Target="../media/image9.png"/><Relationship Id="rId29" Type="http://schemas.openxmlformats.org/officeDocument/2006/relationships/image" Target="../media/image35.svg"/><Relationship Id="rId28" Type="http://schemas.openxmlformats.org/officeDocument/2006/relationships/image" Target="../media/image34.svg"/><Relationship Id="rId27" Type="http://schemas.openxmlformats.org/officeDocument/2006/relationships/image" Target="../media/image33.svg"/><Relationship Id="rId26" Type="http://schemas.openxmlformats.org/officeDocument/2006/relationships/image" Target="../media/image32.png"/><Relationship Id="rId25" Type="http://schemas.openxmlformats.org/officeDocument/2006/relationships/image" Target="../media/image31.svg"/><Relationship Id="rId24" Type="http://schemas.openxmlformats.org/officeDocument/2006/relationships/image" Target="../media/image30.svg"/><Relationship Id="rId23" Type="http://schemas.openxmlformats.org/officeDocument/2006/relationships/image" Target="../media/image29.svg"/><Relationship Id="rId22" Type="http://schemas.openxmlformats.org/officeDocument/2006/relationships/image" Target="../media/image28.svg"/><Relationship Id="rId21" Type="http://schemas.openxmlformats.org/officeDocument/2006/relationships/image" Target="../media/image27.svg"/><Relationship Id="rId20" Type="http://schemas.openxmlformats.org/officeDocument/2006/relationships/image" Target="../media/image26.svg"/><Relationship Id="rId2" Type="http://schemas.openxmlformats.org/officeDocument/2006/relationships/image" Target="../media/image8.svg"/><Relationship Id="rId19" Type="http://schemas.openxmlformats.org/officeDocument/2006/relationships/image" Target="../media/image25.svg"/><Relationship Id="rId18" Type="http://schemas.openxmlformats.org/officeDocument/2006/relationships/image" Target="../media/image24.svg"/><Relationship Id="rId17" Type="http://schemas.openxmlformats.org/officeDocument/2006/relationships/image" Target="../media/image23.svg"/><Relationship Id="rId16" Type="http://schemas.openxmlformats.org/officeDocument/2006/relationships/image" Target="../media/image22.svg"/><Relationship Id="rId15" Type="http://schemas.openxmlformats.org/officeDocument/2006/relationships/image" Target="../media/image21.svg"/><Relationship Id="rId14" Type="http://schemas.openxmlformats.org/officeDocument/2006/relationships/image" Target="../media/image20.svg"/><Relationship Id="rId13" Type="http://schemas.openxmlformats.org/officeDocument/2006/relationships/image" Target="../media/image19.svg"/><Relationship Id="rId12" Type="http://schemas.openxmlformats.org/officeDocument/2006/relationships/image" Target="../media/image18.svg"/><Relationship Id="rId11" Type="http://schemas.openxmlformats.org/officeDocument/2006/relationships/image" Target="../media/image17.svg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40.svg"/><Relationship Id="rId7" Type="http://schemas.openxmlformats.org/officeDocument/2006/relationships/image" Target="../media/image39.svg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svg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61.png"/><Relationship Id="rId32" Type="http://schemas.openxmlformats.org/officeDocument/2006/relationships/tags" Target="../tags/tag4.xml"/><Relationship Id="rId31" Type="http://schemas.openxmlformats.org/officeDocument/2006/relationships/image" Target="../media/image60.svg"/><Relationship Id="rId30" Type="http://schemas.openxmlformats.org/officeDocument/2006/relationships/image" Target="../media/image35.svg"/><Relationship Id="rId3" Type="http://schemas.openxmlformats.org/officeDocument/2006/relationships/image" Target="../media/image9.png"/><Relationship Id="rId29" Type="http://schemas.openxmlformats.org/officeDocument/2006/relationships/image" Target="../media/image59.svg"/><Relationship Id="rId28" Type="http://schemas.openxmlformats.org/officeDocument/2006/relationships/image" Target="../media/image58.svg"/><Relationship Id="rId27" Type="http://schemas.openxmlformats.org/officeDocument/2006/relationships/image" Target="../media/image32.png"/><Relationship Id="rId26" Type="http://schemas.openxmlformats.org/officeDocument/2006/relationships/image" Target="../media/image57.svg"/><Relationship Id="rId25" Type="http://schemas.openxmlformats.org/officeDocument/2006/relationships/image" Target="../media/image56.svg"/><Relationship Id="rId24" Type="http://schemas.openxmlformats.org/officeDocument/2006/relationships/image" Target="../media/image55.svg"/><Relationship Id="rId23" Type="http://schemas.openxmlformats.org/officeDocument/2006/relationships/image" Target="../media/image54.svg"/><Relationship Id="rId22" Type="http://schemas.openxmlformats.org/officeDocument/2006/relationships/image" Target="../media/image53.svg"/><Relationship Id="rId21" Type="http://schemas.openxmlformats.org/officeDocument/2006/relationships/image" Target="../media/image52.svg"/><Relationship Id="rId20" Type="http://schemas.openxmlformats.org/officeDocument/2006/relationships/image" Target="../media/image51.svg"/><Relationship Id="rId2" Type="http://schemas.openxmlformats.org/officeDocument/2006/relationships/image" Target="../media/image8.svg"/><Relationship Id="rId19" Type="http://schemas.openxmlformats.org/officeDocument/2006/relationships/image" Target="../media/image50.svg"/><Relationship Id="rId18" Type="http://schemas.openxmlformats.org/officeDocument/2006/relationships/image" Target="../media/image49.svg"/><Relationship Id="rId17" Type="http://schemas.openxmlformats.org/officeDocument/2006/relationships/image" Target="../media/image48.svg"/><Relationship Id="rId16" Type="http://schemas.openxmlformats.org/officeDocument/2006/relationships/image" Target="../media/image47.svg"/><Relationship Id="rId15" Type="http://schemas.openxmlformats.org/officeDocument/2006/relationships/image" Target="../media/image46.svg"/><Relationship Id="rId14" Type="http://schemas.openxmlformats.org/officeDocument/2006/relationships/image" Target="../media/image45.svg"/><Relationship Id="rId13" Type="http://schemas.openxmlformats.org/officeDocument/2006/relationships/image" Target="../media/image44.svg"/><Relationship Id="rId12" Type="http://schemas.openxmlformats.org/officeDocument/2006/relationships/image" Target="../media/image43.svg"/><Relationship Id="rId11" Type="http://schemas.openxmlformats.org/officeDocument/2006/relationships/image" Target="../media/image42.svg"/><Relationship Id="rId10" Type="http://schemas.openxmlformats.org/officeDocument/2006/relationships/image" Target="../media/image41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66.png"/><Relationship Id="rId4" Type="http://schemas.openxmlformats.org/officeDocument/2006/relationships/tags" Target="../tags/tag6.xml"/><Relationship Id="rId3" Type="http://schemas.openxmlformats.org/officeDocument/2006/relationships/image" Target="../media/image65.png"/><Relationship Id="rId2" Type="http://schemas.openxmlformats.org/officeDocument/2006/relationships/tags" Target="../tags/tag5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9.png"/><Relationship Id="rId10" Type="http://schemas.openxmlformats.org/officeDocument/2006/relationships/image" Target="../media/image68.png"/><Relationship Id="rId1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2.svg"/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7328535" y="1112520"/>
            <a:ext cx="1605915" cy="1733550"/>
          </a:xfrm>
          <a:prstGeom prst="rect">
            <a:avLst/>
          </a:prstGeom>
          <a:solidFill>
            <a:schemeClr val="bg1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2263140"/>
            <a:ext cx="1747520" cy="72199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51535" y="1112520"/>
            <a:ext cx="5594350" cy="173355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59245" y="297370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256m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55600" y="2931160"/>
            <a:ext cx="0" cy="381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174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1920240"/>
            <a:ext cx="941070" cy="864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575" y="1860550"/>
            <a:ext cx="928370" cy="9239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80" y="1837055"/>
            <a:ext cx="1143000" cy="985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265" y="1896745"/>
            <a:ext cx="1022985" cy="9258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901190"/>
            <a:ext cx="1022985" cy="9258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459845" y="27279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+∞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071995" y="291211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968490" y="2948305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55600" y="2943860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78710" y="1205865"/>
            <a:ext cx="2540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HISM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61810" y="1205865"/>
            <a:ext cx="25400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>
                <a:ln w="22225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ISM</a:t>
            </a:r>
            <a:endParaRPr lang="en-US" altLang="zh-CN">
              <a:ln w="22225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756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472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220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3969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47077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59545" y="2948305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768m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9368790" y="2922905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817735" y="1089025"/>
            <a:ext cx="1605915" cy="1733550"/>
          </a:xfrm>
          <a:prstGeom prst="rect">
            <a:avLst/>
          </a:prstGeom>
          <a:solidFill>
            <a:schemeClr val="bg1"/>
          </a:solidFill>
          <a:ln w="22225">
            <a:solidFill>
              <a:srgbClr val="D9D9D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Nothing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等腰三角形 37"/>
          <p:cNvSpPr/>
          <p:nvPr/>
        </p:nvSpPr>
        <p:spPr>
          <a:xfrm>
            <a:off x="9058910" y="2218690"/>
            <a:ext cx="655320" cy="6934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59650" y="33166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3"/>
                </a:solidFill>
              </a:rPr>
              <a:t>通过地形，雾等遮挡物隔断</a:t>
            </a:r>
            <a:endParaRPr lang="zh-CN" alt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4133850"/>
            <a:ext cx="1905000" cy="1905000"/>
          </a:xfrm>
          <a:prstGeom prst="rect">
            <a:avLst/>
          </a:prstGeom>
        </p:spPr>
      </p:pic>
      <p:pic>
        <p:nvPicPr>
          <p:cNvPr id="5" name="图片 4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4133850"/>
            <a:ext cx="1905000" cy="1905000"/>
          </a:xfrm>
          <a:prstGeom prst="rect">
            <a:avLst/>
          </a:prstGeom>
        </p:spPr>
      </p:pic>
      <p:pic>
        <p:nvPicPr>
          <p:cNvPr id="14" name="图片 13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265" y="4133850"/>
            <a:ext cx="1905000" cy="1905000"/>
          </a:xfrm>
          <a:prstGeom prst="rect">
            <a:avLst/>
          </a:prstGeom>
        </p:spPr>
      </p:pic>
      <p:pic>
        <p:nvPicPr>
          <p:cNvPr id="41" name="图片 40" descr="screen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875" y="4133850"/>
            <a:ext cx="190500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1639570"/>
            <a:ext cx="2982595" cy="1232535"/>
          </a:xfrm>
          <a:prstGeom prst="rect">
            <a:avLst/>
          </a:prstGeom>
        </p:spPr>
      </p:pic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8705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20m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55600" y="2931160"/>
            <a:ext cx="0" cy="381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77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4607560"/>
            <a:ext cx="941070" cy="8642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75" y="1860550"/>
            <a:ext cx="928370" cy="9239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80" y="1837055"/>
            <a:ext cx="1143000" cy="985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265" y="1896745"/>
            <a:ext cx="1022985" cy="925830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 flipV="1">
            <a:off x="355600" y="2943860"/>
            <a:ext cx="0" cy="8064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9756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0472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72205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39690" y="164465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301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40m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113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60m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87340" y="295624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80m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" y="1920240"/>
            <a:ext cx="941070" cy="8642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275" y="4777740"/>
            <a:ext cx="620395" cy="61785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845" y="4966335"/>
            <a:ext cx="497840" cy="42926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5126355"/>
            <a:ext cx="297180" cy="26924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90614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LOD0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4675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LOD1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8736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LOD2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27975" y="4052570"/>
            <a:ext cx="1320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>
                <a:solidFill>
                  <a:schemeClr val="bg2">
                    <a:lumMod val="50000"/>
                  </a:schemeClr>
                </a:solidFill>
              </a:rPr>
              <a:t>LOD3</a:t>
            </a:r>
            <a:endParaRPr lang="en-US" altLang="zh-CN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5379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9440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3501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0.25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175625" y="5901373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0.125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20650" y="5916295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ScreenSize: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" name="饼形 23"/>
          <p:cNvSpPr>
            <a:spLocks noChangeAspect="1"/>
          </p:cNvSpPr>
          <p:nvPr/>
        </p:nvSpPr>
        <p:spPr>
          <a:xfrm rot="18900000">
            <a:off x="569595" y="565150"/>
            <a:ext cx="8233410" cy="823341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accent4"/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0" y="4124325"/>
            <a:ext cx="2982595" cy="1232535"/>
          </a:xfrm>
          <a:prstGeom prst="rect">
            <a:avLst/>
          </a:prstGeom>
        </p:spPr>
      </p:pic>
      <p:sp>
        <p:nvSpPr>
          <p:cNvPr id="23" name="饼形 22"/>
          <p:cNvSpPr>
            <a:spLocks noChangeAspect="1"/>
          </p:cNvSpPr>
          <p:nvPr/>
        </p:nvSpPr>
        <p:spPr>
          <a:xfrm rot="18900000">
            <a:off x="2081530" y="2077720"/>
            <a:ext cx="5209540" cy="520954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accent6">
              <a:lumMod val="7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endCxn id="22" idx="1"/>
          </p:cNvCxnSpPr>
          <p:nvPr/>
        </p:nvCxnSpPr>
        <p:spPr>
          <a:xfrm flipV="1">
            <a:off x="-26670" y="2912110"/>
            <a:ext cx="11486515" cy="25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035" y="2956560"/>
            <a:ext cx="772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origin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20650" y="5916295"/>
            <a:ext cx="1511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ScreenSize: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饼形 20"/>
          <p:cNvSpPr>
            <a:spLocks noChangeAspect="1"/>
          </p:cNvSpPr>
          <p:nvPr/>
        </p:nvSpPr>
        <p:spPr>
          <a:xfrm rot="18900000">
            <a:off x="4939665" y="1449070"/>
            <a:ext cx="1553845" cy="1553845"/>
          </a:xfrm>
          <a:prstGeom prst="pie">
            <a:avLst>
              <a:gd name="adj1" fmla="val 1355980"/>
              <a:gd name="adj2" fmla="val 403597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饼形 15"/>
          <p:cNvSpPr>
            <a:spLocks noChangeAspect="1"/>
          </p:cNvSpPr>
          <p:nvPr/>
        </p:nvSpPr>
        <p:spPr>
          <a:xfrm rot="18900000">
            <a:off x="3246057" y="3242468"/>
            <a:ext cx="2880000" cy="2880000"/>
          </a:xfrm>
          <a:prstGeom prst="pie">
            <a:avLst>
              <a:gd name="adj1" fmla="val 2089469"/>
              <a:gd name="adj2" fmla="val 3356750"/>
            </a:avLst>
          </a:prstGeom>
          <a:solidFill>
            <a:schemeClr val="bg1">
              <a:lumMod val="8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44795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LOD0</a:t>
            </a:r>
            <a:endParaRPr lang="en-US" altLang="zh-CN" sz="1400"/>
          </a:p>
        </p:txBody>
      </p:sp>
      <p:sp>
        <p:nvSpPr>
          <p:cNvPr id="27" name="文本框 26"/>
          <p:cNvSpPr txBox="1"/>
          <p:nvPr/>
        </p:nvSpPr>
        <p:spPr>
          <a:xfrm>
            <a:off x="6335395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LOD1</a:t>
            </a:r>
            <a:endParaRPr lang="en-US" altLang="zh-CN" sz="1400"/>
          </a:p>
        </p:txBody>
      </p:sp>
      <p:sp>
        <p:nvSpPr>
          <p:cNvPr id="28" name="文本框 27"/>
          <p:cNvSpPr txBox="1"/>
          <p:nvPr/>
        </p:nvSpPr>
        <p:spPr>
          <a:xfrm>
            <a:off x="7721600" y="4529455"/>
            <a:ext cx="751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LOD2</a:t>
            </a:r>
            <a:endParaRPr lang="en-US" altLang="zh-CN" sz="1400"/>
          </a:p>
        </p:txBody>
      </p:sp>
      <p:sp>
        <p:nvSpPr>
          <p:cNvPr id="29" name="空心弧 28"/>
          <p:cNvSpPr/>
          <p:nvPr/>
        </p:nvSpPr>
        <p:spPr>
          <a:xfrm rot="2700000">
            <a:off x="-40640" y="958215"/>
            <a:ext cx="7359650" cy="7279005"/>
          </a:xfrm>
          <a:prstGeom prst="blockArc">
            <a:avLst>
              <a:gd name="adj1" fmla="val 18550886"/>
              <a:gd name="adj2" fmla="val 19442987"/>
              <a:gd name="adj3" fmla="val 1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空心弧 33"/>
          <p:cNvSpPr>
            <a:spLocks noChangeAspect="1"/>
          </p:cNvSpPr>
          <p:nvPr/>
        </p:nvSpPr>
        <p:spPr>
          <a:xfrm rot="2700000">
            <a:off x="3300730" y="3255010"/>
            <a:ext cx="2854960" cy="2854960"/>
          </a:xfrm>
          <a:prstGeom prst="blockArc">
            <a:avLst>
              <a:gd name="adj1" fmla="val 18279248"/>
              <a:gd name="adj2" fmla="val 19567464"/>
              <a:gd name="adj3" fmla="val 2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617720" y="5646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C000"/>
                </a:solidFill>
              </a:rPr>
              <a:t>LOD </a:t>
            </a:r>
            <a:r>
              <a:rPr lang="zh-CN" altLang="en-US">
                <a:solidFill>
                  <a:srgbClr val="FFC000"/>
                </a:solidFill>
              </a:rPr>
              <a:t>过渡区</a:t>
            </a: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 flipV="1">
            <a:off x="6100445" y="5041900"/>
            <a:ext cx="88900" cy="56007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086600" y="5223510"/>
            <a:ext cx="114935" cy="37846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8" name="图片 47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58945" y="1817370"/>
            <a:ext cx="647700" cy="647700"/>
          </a:xfrm>
          <a:prstGeom prst="rect">
            <a:avLst/>
          </a:prstGeom>
        </p:spPr>
      </p:pic>
      <p:pic>
        <p:nvPicPr>
          <p:cNvPr id="43" name="图片 42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623945" y="1864360"/>
            <a:ext cx="497840" cy="497840"/>
          </a:xfrm>
          <a:prstGeom prst="rect">
            <a:avLst/>
          </a:prstGeom>
        </p:spPr>
      </p:pic>
      <p:pic>
        <p:nvPicPr>
          <p:cNvPr id="60" name="图片 59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975" y="2202180"/>
            <a:ext cx="457200" cy="457200"/>
          </a:xfrm>
          <a:prstGeom prst="rect">
            <a:avLst/>
          </a:prstGeom>
        </p:spPr>
      </p:pic>
      <p:pic>
        <p:nvPicPr>
          <p:cNvPr id="58" name="图片 57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2455" y="2223135"/>
            <a:ext cx="457200" cy="457200"/>
          </a:xfrm>
          <a:prstGeom prst="rect">
            <a:avLst/>
          </a:prstGeom>
        </p:spPr>
      </p:pic>
      <p:pic>
        <p:nvPicPr>
          <p:cNvPr id="59" name="图片 58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785" y="2258060"/>
            <a:ext cx="382905" cy="382905"/>
          </a:xfrm>
          <a:prstGeom prst="rect">
            <a:avLst/>
          </a:prstGeom>
        </p:spPr>
      </p:pic>
      <p:pic>
        <p:nvPicPr>
          <p:cNvPr id="44" name="图片 43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52060" y="1302385"/>
            <a:ext cx="1163955" cy="116395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240665" y="2421890"/>
            <a:ext cx="11461750" cy="1714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4435" y="2076450"/>
            <a:ext cx="457200" cy="457200"/>
          </a:xfrm>
          <a:prstGeom prst="rect">
            <a:avLst/>
          </a:prstGeom>
        </p:spPr>
      </p:pic>
      <p:pic>
        <p:nvPicPr>
          <p:cNvPr id="10" name="图片 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4025" y="2298065"/>
            <a:ext cx="275590" cy="275590"/>
          </a:xfrm>
          <a:prstGeom prst="rect">
            <a:avLst/>
          </a:prstGeom>
        </p:spPr>
      </p:pic>
      <p:pic>
        <p:nvPicPr>
          <p:cNvPr id="12" name="图片 11" descr="山情-面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2815" y="326390"/>
            <a:ext cx="2716530" cy="2716530"/>
          </a:xfrm>
          <a:prstGeom prst="rect">
            <a:avLst/>
          </a:prstGeom>
        </p:spPr>
      </p:pic>
      <p:pic>
        <p:nvPicPr>
          <p:cNvPr id="14" name="图片 13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0300" y="2258060"/>
            <a:ext cx="275590" cy="275590"/>
          </a:xfrm>
          <a:prstGeom prst="rect">
            <a:avLst/>
          </a:prstGeom>
        </p:spPr>
      </p:pic>
      <p:pic>
        <p:nvPicPr>
          <p:cNvPr id="15" name="图片 14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1375" y="2258060"/>
            <a:ext cx="275590" cy="275590"/>
          </a:xfrm>
          <a:prstGeom prst="rect">
            <a:avLst/>
          </a:prstGeom>
        </p:spPr>
      </p:pic>
      <p:pic>
        <p:nvPicPr>
          <p:cNvPr id="17" name="图片 16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8430" y="2258060"/>
            <a:ext cx="275590" cy="275590"/>
          </a:xfrm>
          <a:prstGeom prst="rect">
            <a:avLst/>
          </a:prstGeom>
        </p:spPr>
      </p:pic>
      <p:pic>
        <p:nvPicPr>
          <p:cNvPr id="18" name="图片 17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56865" y="2258060"/>
            <a:ext cx="275590" cy="275590"/>
          </a:xfrm>
          <a:prstGeom prst="rect">
            <a:avLst/>
          </a:prstGeom>
        </p:spPr>
      </p:pic>
      <p:pic>
        <p:nvPicPr>
          <p:cNvPr id="19" name="图片 1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8450" y="2258060"/>
            <a:ext cx="275590" cy="275590"/>
          </a:xfrm>
          <a:prstGeom prst="rect">
            <a:avLst/>
          </a:prstGeom>
        </p:spPr>
      </p:pic>
      <p:pic>
        <p:nvPicPr>
          <p:cNvPr id="20" name="图片 1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2860" y="2298065"/>
            <a:ext cx="275590" cy="275590"/>
          </a:xfrm>
          <a:prstGeom prst="rect">
            <a:avLst/>
          </a:prstGeom>
        </p:spPr>
      </p:pic>
      <p:pic>
        <p:nvPicPr>
          <p:cNvPr id="22" name="图片 21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60750" y="2362200"/>
            <a:ext cx="275590" cy="211455"/>
          </a:xfrm>
          <a:prstGeom prst="rect">
            <a:avLst/>
          </a:prstGeom>
        </p:spPr>
      </p:pic>
      <p:pic>
        <p:nvPicPr>
          <p:cNvPr id="26" name="图片 25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36340" y="2258060"/>
            <a:ext cx="275590" cy="275590"/>
          </a:xfrm>
          <a:prstGeom prst="rect">
            <a:avLst/>
          </a:prstGeom>
        </p:spPr>
      </p:pic>
      <p:pic>
        <p:nvPicPr>
          <p:cNvPr id="30" name="图片 2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24350" y="2317750"/>
            <a:ext cx="275590" cy="275590"/>
          </a:xfrm>
          <a:prstGeom prst="rect">
            <a:avLst/>
          </a:prstGeom>
        </p:spPr>
      </p:pic>
      <p:pic>
        <p:nvPicPr>
          <p:cNvPr id="31" name="图片 3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88740" y="2223135"/>
            <a:ext cx="370205" cy="370205"/>
          </a:xfrm>
          <a:prstGeom prst="rect">
            <a:avLst/>
          </a:prstGeom>
        </p:spPr>
      </p:pic>
      <p:pic>
        <p:nvPicPr>
          <p:cNvPr id="32" name="图片 31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90010" y="2361565"/>
            <a:ext cx="231775" cy="231775"/>
          </a:xfrm>
          <a:prstGeom prst="rect">
            <a:avLst/>
          </a:prstGeom>
        </p:spPr>
      </p:pic>
      <p:pic>
        <p:nvPicPr>
          <p:cNvPr id="33" name="图片 32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47235" y="2317750"/>
            <a:ext cx="275590" cy="275590"/>
          </a:xfrm>
          <a:prstGeom prst="rect">
            <a:avLst/>
          </a:prstGeom>
        </p:spPr>
      </p:pic>
      <p:pic>
        <p:nvPicPr>
          <p:cNvPr id="38" name="图片 37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89655" y="2258060"/>
            <a:ext cx="275590" cy="275590"/>
          </a:xfrm>
          <a:prstGeom prst="rect">
            <a:avLst/>
          </a:prstGeom>
        </p:spPr>
      </p:pic>
      <p:pic>
        <p:nvPicPr>
          <p:cNvPr id="39" name="图片 38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4230" y="2216785"/>
            <a:ext cx="275590" cy="275590"/>
          </a:xfrm>
          <a:prstGeom prst="rect">
            <a:avLst/>
          </a:prstGeom>
        </p:spPr>
      </p:pic>
      <p:pic>
        <p:nvPicPr>
          <p:cNvPr id="40" name="图片 39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79820" y="2202180"/>
            <a:ext cx="275590" cy="275590"/>
          </a:xfrm>
          <a:prstGeom prst="rect">
            <a:avLst/>
          </a:prstGeom>
        </p:spPr>
      </p:pic>
      <p:pic>
        <p:nvPicPr>
          <p:cNvPr id="41" name="图片 4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95925" y="2223135"/>
            <a:ext cx="275590" cy="275590"/>
          </a:xfrm>
          <a:prstGeom prst="rect">
            <a:avLst/>
          </a:prstGeom>
        </p:spPr>
      </p:pic>
      <p:pic>
        <p:nvPicPr>
          <p:cNvPr id="45" name="图片 44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11375" y="1840865"/>
            <a:ext cx="624205" cy="624205"/>
          </a:xfrm>
          <a:prstGeom prst="rect">
            <a:avLst/>
          </a:prstGeom>
        </p:spPr>
      </p:pic>
      <p:pic>
        <p:nvPicPr>
          <p:cNvPr id="46" name="图片 45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37955" y="1167130"/>
            <a:ext cx="673735" cy="673735"/>
          </a:xfrm>
          <a:prstGeom prst="rect">
            <a:avLst/>
          </a:prstGeom>
        </p:spPr>
      </p:pic>
      <p:pic>
        <p:nvPicPr>
          <p:cNvPr id="47" name="图片 46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39480" y="970915"/>
            <a:ext cx="498475" cy="498475"/>
          </a:xfrm>
          <a:prstGeom prst="rect">
            <a:avLst/>
          </a:prstGeom>
        </p:spPr>
      </p:pic>
      <p:pic>
        <p:nvPicPr>
          <p:cNvPr id="49" name="图片 48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79820" y="1503680"/>
            <a:ext cx="1069975" cy="1069975"/>
          </a:xfrm>
          <a:prstGeom prst="rect">
            <a:avLst/>
          </a:prstGeom>
        </p:spPr>
      </p:pic>
      <p:pic>
        <p:nvPicPr>
          <p:cNvPr id="50" name="图片 49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62885" y="1727835"/>
            <a:ext cx="738505" cy="738505"/>
          </a:xfrm>
          <a:prstGeom prst="rect">
            <a:avLst/>
          </a:prstGeom>
        </p:spPr>
      </p:pic>
      <p:pic>
        <p:nvPicPr>
          <p:cNvPr id="51" name="图片 50" descr="石头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56120" y="1927225"/>
            <a:ext cx="606425" cy="606425"/>
          </a:xfrm>
          <a:prstGeom prst="rect">
            <a:avLst/>
          </a:prstGeom>
        </p:spPr>
      </p:pic>
      <p:pic>
        <p:nvPicPr>
          <p:cNvPr id="52" name="图片 51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67600" y="1633855"/>
            <a:ext cx="498475" cy="498475"/>
          </a:xfrm>
          <a:prstGeom prst="rect">
            <a:avLst/>
          </a:prstGeom>
        </p:spPr>
      </p:pic>
      <p:pic>
        <p:nvPicPr>
          <p:cNvPr id="54" name="图片 53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34560" y="2022475"/>
            <a:ext cx="469900" cy="469900"/>
          </a:xfrm>
          <a:prstGeom prst="rect">
            <a:avLst/>
          </a:prstGeom>
        </p:spPr>
      </p:pic>
      <p:pic>
        <p:nvPicPr>
          <p:cNvPr id="56" name="图片 55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98525" y="2216785"/>
            <a:ext cx="457200" cy="457200"/>
          </a:xfrm>
          <a:prstGeom prst="rect">
            <a:avLst/>
          </a:prstGeom>
        </p:spPr>
      </p:pic>
      <p:pic>
        <p:nvPicPr>
          <p:cNvPr id="61" name="图片 60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45" y="2202180"/>
            <a:ext cx="457200" cy="457200"/>
          </a:xfrm>
          <a:prstGeom prst="rect">
            <a:avLst/>
          </a:prstGeom>
        </p:spPr>
      </p:pic>
      <p:pic>
        <p:nvPicPr>
          <p:cNvPr id="62" name="图片 61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4985" y="2202180"/>
            <a:ext cx="457200" cy="457200"/>
          </a:xfrm>
          <a:prstGeom prst="rect">
            <a:avLst/>
          </a:prstGeom>
        </p:spPr>
      </p:pic>
      <p:pic>
        <p:nvPicPr>
          <p:cNvPr id="63" name="图片 62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2530" y="2202180"/>
            <a:ext cx="457200" cy="457200"/>
          </a:xfrm>
          <a:prstGeom prst="rect">
            <a:avLst/>
          </a:prstGeom>
        </p:spPr>
      </p:pic>
      <p:pic>
        <p:nvPicPr>
          <p:cNvPr id="53" name="图片 52" descr="低矮房屋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68450" y="1790700"/>
            <a:ext cx="742950" cy="742950"/>
          </a:xfrm>
          <a:prstGeom prst="rect">
            <a:avLst/>
          </a:prstGeom>
        </p:spPr>
      </p:pic>
      <p:pic>
        <p:nvPicPr>
          <p:cNvPr id="57" name="图片 56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950" y="2202180"/>
            <a:ext cx="457200" cy="457200"/>
          </a:xfrm>
          <a:prstGeom prst="rect">
            <a:avLst/>
          </a:prstGeom>
        </p:spPr>
      </p:pic>
      <p:graphicFrame>
        <p:nvGraphicFramePr>
          <p:cNvPr id="66" name="表格 65"/>
          <p:cNvGraphicFramePr/>
          <p:nvPr>
            <p:custDataLst>
              <p:tags r:id="rId31"/>
            </p:custDataLst>
          </p:nvPr>
        </p:nvGraphicFramePr>
        <p:xfrm>
          <a:off x="3907155" y="2972435"/>
          <a:ext cx="2880000" cy="334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 algn="ctr" fontAlgn="base"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-US" altLang="zh-CN" sz="700" b="1">
                          <a:solidFill>
                            <a:schemeClr val="bg1"/>
                          </a:solidFill>
                        </a:rPr>
                        <a:t>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/>
                    </a:p>
                  </a:txBody>
                  <a:tcPr anchor="ctr" anchorCtr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 algn="ctr" fontAlgn="base">
                        <a:buClrTx/>
                        <a:buSzTx/>
                        <a:buFontTx/>
                        <a:buNone/>
                      </a:pPr>
                      <a:r>
                        <a:rPr lang="en-US" altLang="zh-CN" sz="700" b="1">
                          <a:solidFill>
                            <a:schemeClr val="bg1"/>
                          </a:solidFill>
                          <a:sym typeface="+mn-ea"/>
                        </a:rPr>
                        <a:t>Cell</a:t>
                      </a:r>
                      <a:endParaRPr lang="en-US" altLang="zh-CN" sz="7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0"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7" name="饼形 66"/>
          <p:cNvSpPr/>
          <p:nvPr/>
        </p:nvSpPr>
        <p:spPr>
          <a:xfrm>
            <a:off x="3211830" y="5581650"/>
            <a:ext cx="1429385" cy="146558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552190" y="3927475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graphicFrame>
        <p:nvGraphicFramePr>
          <p:cNvPr id="95" name="表格 94"/>
          <p:cNvGraphicFramePr/>
          <p:nvPr>
            <p:custDataLst>
              <p:tags r:id="rId32"/>
            </p:custDataLst>
          </p:nvPr>
        </p:nvGraphicFramePr>
        <p:xfrm>
          <a:off x="7613650" y="2972435"/>
          <a:ext cx="2880000" cy="33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"/>
                <a:gridCol w="359955"/>
                <a:gridCol w="260985"/>
                <a:gridCol w="45901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accent4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accent4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4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4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96" name="文本框 95"/>
          <p:cNvSpPr txBox="1"/>
          <p:nvPr/>
        </p:nvSpPr>
        <p:spPr>
          <a:xfrm>
            <a:off x="7879080" y="39274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0768330" y="346964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0768330" y="494284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340850" y="39274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9340850" y="540067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ISM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613650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613650" y="580072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322945" y="580072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8343265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HISM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09" name="饼形 108"/>
          <p:cNvSpPr/>
          <p:nvPr/>
        </p:nvSpPr>
        <p:spPr>
          <a:xfrm>
            <a:off x="6177280" y="4856480"/>
            <a:ext cx="2875280" cy="289179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10" name="表格 109"/>
          <p:cNvGraphicFramePr/>
          <p:nvPr>
            <p:custDataLst>
              <p:tags r:id="rId33"/>
            </p:custDataLst>
          </p:nvPr>
        </p:nvGraphicFramePr>
        <p:xfrm>
          <a:off x="155575" y="2972435"/>
          <a:ext cx="2880000" cy="334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6407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03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rgbClr val="FF0000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1" name="文本框 110"/>
          <p:cNvSpPr txBox="1"/>
          <p:nvPr/>
        </p:nvSpPr>
        <p:spPr>
          <a:xfrm>
            <a:off x="42100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08038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080385" y="54444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882775" y="39712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882775" y="544449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Merge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55575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864870" y="5092065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55575" y="58127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864870" y="58127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00">
                <a:solidFill>
                  <a:schemeClr val="bg1"/>
                </a:solidFill>
              </a:rPr>
              <a:t>LandscapeBlock</a:t>
            </a:r>
            <a:endParaRPr lang="en-US" altLang="zh-CN" sz="900">
              <a:solidFill>
                <a:schemeClr val="bg1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998720" y="3927475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4998720" y="5303520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Merge + Simplify </a:t>
            </a:r>
            <a:br>
              <a:rPr lang="en-US" altLang="zh-CN" sz="1400">
                <a:solidFill>
                  <a:schemeClr val="bg1"/>
                </a:solidFill>
              </a:rPr>
            </a:br>
            <a:r>
              <a:rPr lang="en-US" altLang="zh-CN" sz="1400">
                <a:solidFill>
                  <a:schemeClr val="bg1"/>
                </a:solidFill>
              </a:rPr>
              <a:t>Again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982720" y="490728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708525" y="490728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702810" y="5636260"/>
            <a:ext cx="57277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Merge</a:t>
            </a:r>
            <a:br>
              <a:rPr lang="en-US" altLang="zh-CN" sz="900">
                <a:solidFill>
                  <a:schemeClr val="bg1"/>
                </a:solidFill>
                <a:sym typeface="+mn-ea"/>
              </a:rPr>
            </a:br>
            <a:r>
              <a:rPr lang="en-US" altLang="zh-CN" sz="900">
                <a:solidFill>
                  <a:schemeClr val="bg1"/>
                </a:solidFill>
                <a:sym typeface="+mn-ea"/>
              </a:rPr>
              <a:t> + </a:t>
            </a:r>
            <a:endParaRPr lang="en-US" altLang="zh-CN" sz="90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900">
                <a:solidFill>
                  <a:schemeClr val="bg1"/>
                </a:solidFill>
                <a:sym typeface="+mn-ea"/>
              </a:rPr>
              <a:t>Simplify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br>
              <a:rPr lang="en-US" altLang="zh-CN" sz="1400">
                <a:solidFill>
                  <a:schemeClr val="bg1"/>
                </a:solidFill>
                <a:sym typeface="+mn-ea"/>
              </a:rPr>
            </a:b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129" name="饼形 128"/>
          <p:cNvSpPr/>
          <p:nvPr/>
        </p:nvSpPr>
        <p:spPr>
          <a:xfrm>
            <a:off x="-1276985" y="4856480"/>
            <a:ext cx="2875280" cy="289179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0" name="图片 129" descr="man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-23495" y="1455420"/>
            <a:ext cx="1009650" cy="1009650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10625455" y="3663315"/>
            <a:ext cx="4156075" cy="1243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0070C0"/>
                </a:solidFill>
              </a:rPr>
              <a:t>加载</a:t>
            </a:r>
            <a:r>
              <a:rPr lang="zh-CN" altLang="en-US" sz="1400">
                <a:solidFill>
                  <a:srgbClr val="0070C0"/>
                </a:solidFill>
              </a:rPr>
              <a:t>距离</a:t>
            </a:r>
            <a:endParaRPr lang="zh-CN" altLang="en-US" sz="1400">
              <a:solidFill>
                <a:srgbClr val="0070C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原始</a:t>
            </a:r>
            <a:r>
              <a:rPr lang="en-US" altLang="zh-CN" sz="1400">
                <a:solidFill>
                  <a:srgbClr val="FF0000"/>
                </a:solidFill>
              </a:rPr>
              <a:t>Actor</a:t>
            </a:r>
            <a:r>
              <a:rPr lang="zh-CN" altLang="en-US" sz="1400">
                <a:solidFill>
                  <a:srgbClr val="FF0000"/>
                </a:solidFill>
              </a:rPr>
              <a:t>边界</a:t>
            </a:r>
            <a:endParaRPr lang="zh-CN" altLang="en-US" sz="1400">
              <a:solidFill>
                <a:srgbClr val="FF0000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2">
                    <a:lumMod val="50000"/>
                  </a:schemeClr>
                </a:solidFill>
              </a:rPr>
              <a:t>地形面片</a:t>
            </a:r>
            <a:endParaRPr lang="zh-CN" altLang="en-US" sz="140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2"/>
                </a:solidFill>
              </a:rPr>
              <a:t>普通模型</a:t>
            </a:r>
            <a:endParaRPr lang="zh-CN" altLang="en-US" sz="1400">
              <a:solidFill>
                <a:schemeClr val="accent2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4"/>
                </a:solidFill>
              </a:rPr>
              <a:t>植被</a:t>
            </a:r>
            <a:endParaRPr lang="zh-CN" altLang="en-US"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8" name="图片 47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40225" y="992505"/>
            <a:ext cx="647700" cy="647700"/>
          </a:xfrm>
          <a:prstGeom prst="rect">
            <a:avLst/>
          </a:prstGeom>
        </p:spPr>
      </p:pic>
      <p:pic>
        <p:nvPicPr>
          <p:cNvPr id="43" name="图片 42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05225" y="1039495"/>
            <a:ext cx="497840" cy="497840"/>
          </a:xfrm>
          <a:prstGeom prst="rect">
            <a:avLst/>
          </a:prstGeom>
        </p:spPr>
      </p:pic>
      <p:pic>
        <p:nvPicPr>
          <p:cNvPr id="60" name="图片 59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8875" y="1377315"/>
            <a:ext cx="457200" cy="457200"/>
          </a:xfrm>
          <a:prstGeom prst="rect">
            <a:avLst/>
          </a:prstGeom>
        </p:spPr>
      </p:pic>
      <p:pic>
        <p:nvPicPr>
          <p:cNvPr id="58" name="图片 57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55" y="1398270"/>
            <a:ext cx="457200" cy="457200"/>
          </a:xfrm>
          <a:prstGeom prst="rect">
            <a:avLst/>
          </a:prstGeom>
        </p:spPr>
      </p:pic>
      <p:pic>
        <p:nvPicPr>
          <p:cNvPr id="59" name="图片 58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6685" y="1433195"/>
            <a:ext cx="382905" cy="382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865" y="477520"/>
            <a:ext cx="2982595" cy="1232535"/>
          </a:xfrm>
          <a:prstGeom prst="rect">
            <a:avLst/>
          </a:prstGeom>
        </p:spPr>
      </p:pic>
      <p:pic>
        <p:nvPicPr>
          <p:cNvPr id="44" name="图片 43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33340" y="477520"/>
            <a:ext cx="1163955" cy="116395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 flipV="1">
            <a:off x="75565" y="1597025"/>
            <a:ext cx="11461750" cy="1714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35" y="1251585"/>
            <a:ext cx="457200" cy="457200"/>
          </a:xfrm>
          <a:prstGeom prst="rect">
            <a:avLst/>
          </a:prstGeom>
        </p:spPr>
      </p:pic>
      <p:pic>
        <p:nvPicPr>
          <p:cNvPr id="10" name="图片 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925" y="1473200"/>
            <a:ext cx="275590" cy="275590"/>
          </a:xfrm>
          <a:prstGeom prst="rect">
            <a:avLst/>
          </a:prstGeom>
        </p:spPr>
      </p:pic>
      <p:pic>
        <p:nvPicPr>
          <p:cNvPr id="12" name="图片 11" descr="山情-面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4095" y="-498475"/>
            <a:ext cx="2716530" cy="2716530"/>
          </a:xfrm>
          <a:prstGeom prst="rect">
            <a:avLst/>
          </a:prstGeom>
        </p:spPr>
      </p:pic>
      <p:pic>
        <p:nvPicPr>
          <p:cNvPr id="14" name="图片 13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5200" y="1433195"/>
            <a:ext cx="275590" cy="275590"/>
          </a:xfrm>
          <a:prstGeom prst="rect">
            <a:avLst/>
          </a:prstGeom>
        </p:spPr>
      </p:pic>
      <p:pic>
        <p:nvPicPr>
          <p:cNvPr id="15" name="图片 14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6275" y="1433195"/>
            <a:ext cx="275590" cy="275590"/>
          </a:xfrm>
          <a:prstGeom prst="rect">
            <a:avLst/>
          </a:prstGeom>
        </p:spPr>
      </p:pic>
      <p:pic>
        <p:nvPicPr>
          <p:cNvPr id="17" name="图片 16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3330" y="1433195"/>
            <a:ext cx="275590" cy="275590"/>
          </a:xfrm>
          <a:prstGeom prst="rect">
            <a:avLst/>
          </a:prstGeom>
        </p:spPr>
      </p:pic>
      <p:pic>
        <p:nvPicPr>
          <p:cNvPr id="18" name="图片 17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1765" y="1433195"/>
            <a:ext cx="275590" cy="275590"/>
          </a:xfrm>
          <a:prstGeom prst="rect">
            <a:avLst/>
          </a:prstGeom>
        </p:spPr>
      </p:pic>
      <p:pic>
        <p:nvPicPr>
          <p:cNvPr id="19" name="图片 1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3350" y="1433195"/>
            <a:ext cx="275590" cy="275590"/>
          </a:xfrm>
          <a:prstGeom prst="rect">
            <a:avLst/>
          </a:prstGeom>
        </p:spPr>
      </p:pic>
      <p:pic>
        <p:nvPicPr>
          <p:cNvPr id="20" name="图片 1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97760" y="1473200"/>
            <a:ext cx="275590" cy="275590"/>
          </a:xfrm>
          <a:prstGeom prst="rect">
            <a:avLst/>
          </a:prstGeom>
        </p:spPr>
      </p:pic>
      <p:pic>
        <p:nvPicPr>
          <p:cNvPr id="22" name="图片 21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5650" y="1537335"/>
            <a:ext cx="275590" cy="211455"/>
          </a:xfrm>
          <a:prstGeom prst="rect">
            <a:avLst/>
          </a:prstGeom>
        </p:spPr>
      </p:pic>
      <p:pic>
        <p:nvPicPr>
          <p:cNvPr id="26" name="图片 25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71240" y="1433195"/>
            <a:ext cx="275590" cy="275590"/>
          </a:xfrm>
          <a:prstGeom prst="rect">
            <a:avLst/>
          </a:prstGeom>
        </p:spPr>
      </p:pic>
      <p:pic>
        <p:nvPicPr>
          <p:cNvPr id="30" name="图片 2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59250" y="1492885"/>
            <a:ext cx="275590" cy="275590"/>
          </a:xfrm>
          <a:prstGeom prst="rect">
            <a:avLst/>
          </a:prstGeom>
        </p:spPr>
      </p:pic>
      <p:pic>
        <p:nvPicPr>
          <p:cNvPr id="31" name="图片 3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23640" y="1398270"/>
            <a:ext cx="370205" cy="370205"/>
          </a:xfrm>
          <a:prstGeom prst="rect">
            <a:avLst/>
          </a:prstGeom>
        </p:spPr>
      </p:pic>
      <p:pic>
        <p:nvPicPr>
          <p:cNvPr id="32" name="图片 31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4910" y="1536700"/>
            <a:ext cx="231775" cy="231775"/>
          </a:xfrm>
          <a:prstGeom prst="rect">
            <a:avLst/>
          </a:prstGeom>
        </p:spPr>
      </p:pic>
      <p:pic>
        <p:nvPicPr>
          <p:cNvPr id="33" name="图片 32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2135" y="1492885"/>
            <a:ext cx="275590" cy="275590"/>
          </a:xfrm>
          <a:prstGeom prst="rect">
            <a:avLst/>
          </a:prstGeom>
        </p:spPr>
      </p:pic>
      <p:pic>
        <p:nvPicPr>
          <p:cNvPr id="38" name="图片 37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24555" y="1433195"/>
            <a:ext cx="275590" cy="275590"/>
          </a:xfrm>
          <a:prstGeom prst="rect">
            <a:avLst/>
          </a:prstGeom>
        </p:spPr>
      </p:pic>
      <p:pic>
        <p:nvPicPr>
          <p:cNvPr id="39" name="图片 38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39130" y="1391920"/>
            <a:ext cx="275590" cy="275590"/>
          </a:xfrm>
          <a:prstGeom prst="rect">
            <a:avLst/>
          </a:prstGeom>
        </p:spPr>
      </p:pic>
      <p:pic>
        <p:nvPicPr>
          <p:cNvPr id="40" name="图片 39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14720" y="1377315"/>
            <a:ext cx="275590" cy="275590"/>
          </a:xfrm>
          <a:prstGeom prst="rect">
            <a:avLst/>
          </a:prstGeom>
        </p:spPr>
      </p:pic>
      <p:pic>
        <p:nvPicPr>
          <p:cNvPr id="41" name="图片 4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330825" y="1398270"/>
            <a:ext cx="275590" cy="275590"/>
          </a:xfrm>
          <a:prstGeom prst="rect">
            <a:avLst/>
          </a:prstGeom>
        </p:spPr>
      </p:pic>
      <p:pic>
        <p:nvPicPr>
          <p:cNvPr id="45" name="图片 44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2655" y="1016000"/>
            <a:ext cx="624205" cy="624205"/>
          </a:xfrm>
          <a:prstGeom prst="rect">
            <a:avLst/>
          </a:prstGeom>
        </p:spPr>
      </p:pic>
      <p:pic>
        <p:nvPicPr>
          <p:cNvPr id="46" name="图片 45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19235" y="342265"/>
            <a:ext cx="673735" cy="673735"/>
          </a:xfrm>
          <a:prstGeom prst="rect">
            <a:avLst/>
          </a:prstGeom>
        </p:spPr>
      </p:pic>
      <p:pic>
        <p:nvPicPr>
          <p:cNvPr id="47" name="图片 46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20760" y="146050"/>
            <a:ext cx="498475" cy="498475"/>
          </a:xfrm>
          <a:prstGeom prst="rect">
            <a:avLst/>
          </a:prstGeom>
        </p:spPr>
      </p:pic>
      <p:pic>
        <p:nvPicPr>
          <p:cNvPr id="49" name="图片 48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261100" y="678815"/>
            <a:ext cx="1069975" cy="1069975"/>
          </a:xfrm>
          <a:prstGeom prst="rect">
            <a:avLst/>
          </a:prstGeom>
        </p:spPr>
      </p:pic>
      <p:pic>
        <p:nvPicPr>
          <p:cNvPr id="50" name="图片 49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44165" y="902970"/>
            <a:ext cx="738505" cy="738505"/>
          </a:xfrm>
          <a:prstGeom prst="rect">
            <a:avLst/>
          </a:prstGeom>
        </p:spPr>
      </p:pic>
      <p:pic>
        <p:nvPicPr>
          <p:cNvPr id="51" name="图片 50" descr="石头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37400" y="1102360"/>
            <a:ext cx="606425" cy="606425"/>
          </a:xfrm>
          <a:prstGeom prst="rect">
            <a:avLst/>
          </a:prstGeom>
        </p:spPr>
      </p:pic>
      <p:pic>
        <p:nvPicPr>
          <p:cNvPr id="52" name="图片 51" descr="tre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48880" y="808990"/>
            <a:ext cx="498475" cy="498475"/>
          </a:xfrm>
          <a:prstGeom prst="rect">
            <a:avLst/>
          </a:prstGeom>
        </p:spPr>
      </p:pic>
      <p:pic>
        <p:nvPicPr>
          <p:cNvPr id="54" name="图片 53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69460" y="1197610"/>
            <a:ext cx="469900" cy="469900"/>
          </a:xfrm>
          <a:prstGeom prst="rect">
            <a:avLst/>
          </a:prstGeom>
        </p:spPr>
      </p:pic>
      <p:pic>
        <p:nvPicPr>
          <p:cNvPr id="56" name="图片 55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3425" y="1391920"/>
            <a:ext cx="457200" cy="457200"/>
          </a:xfrm>
          <a:prstGeom prst="rect">
            <a:avLst/>
          </a:prstGeom>
        </p:spPr>
      </p:pic>
      <p:pic>
        <p:nvPicPr>
          <p:cNvPr id="61" name="图片 60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6245" y="1377315"/>
            <a:ext cx="457200" cy="457200"/>
          </a:xfrm>
          <a:prstGeom prst="rect">
            <a:avLst/>
          </a:prstGeom>
        </p:spPr>
      </p:pic>
      <p:pic>
        <p:nvPicPr>
          <p:cNvPr id="62" name="图片 61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885" y="1377315"/>
            <a:ext cx="457200" cy="457200"/>
          </a:xfrm>
          <a:prstGeom prst="rect">
            <a:avLst/>
          </a:prstGeom>
        </p:spPr>
      </p:pic>
      <p:pic>
        <p:nvPicPr>
          <p:cNvPr id="63" name="图片 62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7430" y="1377315"/>
            <a:ext cx="457200" cy="457200"/>
          </a:xfrm>
          <a:prstGeom prst="rect">
            <a:avLst/>
          </a:prstGeom>
        </p:spPr>
      </p:pic>
      <p:pic>
        <p:nvPicPr>
          <p:cNvPr id="53" name="图片 52" descr="低矮房屋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649730" y="965835"/>
            <a:ext cx="742950" cy="742950"/>
          </a:xfrm>
          <a:prstGeom prst="rect">
            <a:avLst/>
          </a:prstGeom>
        </p:spPr>
      </p:pic>
      <p:pic>
        <p:nvPicPr>
          <p:cNvPr id="57" name="图片 56" descr="菱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9850" y="1377315"/>
            <a:ext cx="457200" cy="457200"/>
          </a:xfrm>
          <a:prstGeom prst="rect">
            <a:avLst/>
          </a:prstGeom>
        </p:spPr>
      </p:pic>
      <p:graphicFrame>
        <p:nvGraphicFramePr>
          <p:cNvPr id="66" name="表格 65"/>
          <p:cNvGraphicFramePr/>
          <p:nvPr>
            <p:custDataLst>
              <p:tags r:id="rId32"/>
            </p:custDataLst>
          </p:nvPr>
        </p:nvGraphicFramePr>
        <p:xfrm>
          <a:off x="1323340" y="2473960"/>
          <a:ext cx="2880000" cy="33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45"/>
                <a:gridCol w="359955"/>
                <a:gridCol w="360045"/>
                <a:gridCol w="360045"/>
                <a:gridCol w="359910"/>
                <a:gridCol w="360000"/>
              </a:tblGrid>
              <a:tr h="406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accent2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  <a:tr h="3672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accent2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accent2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accent2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7" name="饼形 66"/>
          <p:cNvSpPr/>
          <p:nvPr/>
        </p:nvSpPr>
        <p:spPr>
          <a:xfrm>
            <a:off x="614045" y="5083175"/>
            <a:ext cx="1429385" cy="1465580"/>
          </a:xfrm>
          <a:prstGeom prst="pie">
            <a:avLst>
              <a:gd name="adj1" fmla="val 16192288"/>
              <a:gd name="adj2" fmla="val 1210"/>
            </a:avLst>
          </a:prstGeom>
          <a:noFill/>
          <a:ln w="44450"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85570" y="34290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788920" y="34290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788920" y="4902200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HLOD1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87755" y="45935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797050" y="459359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801495" y="5302250"/>
            <a:ext cx="7092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solidFill>
                  <a:schemeClr val="bg1"/>
                </a:solidFill>
              </a:rPr>
              <a:t>HLOD0</a:t>
            </a:r>
            <a:endParaRPr lang="en-US" altLang="zh-CN" sz="14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0" y="1957070"/>
            <a:ext cx="12305665" cy="25901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905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缩小十倍，无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Mipmap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，存在锯齿边缘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419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简单平均数</a:t>
            </a:r>
            <a:endParaRPr 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07430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模糊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2425" y="3797300"/>
            <a:ext cx="3063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锐化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endParaRPr lang="en-US" altLang="zh-CN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02735" y="-6229350"/>
            <a:ext cx="22659975" cy="54578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-508635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973,295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228092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243,324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451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60,734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2994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15,208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3537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3,802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94080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974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74623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238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4551660" y="3537585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60</a:t>
            </a:r>
            <a:endParaRPr lang="en-US" altLang="zh-CN">
              <a:solidFill>
                <a:schemeClr val="bg1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0" y="2452370"/>
            <a:ext cx="12192000" cy="2430145"/>
            <a:chOff x="-6519" y="6875"/>
            <a:chExt cx="36360" cy="6690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19" y="6875"/>
              <a:ext cx="36360" cy="669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-4830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50,689 Triangle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-204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55,974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92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23,379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003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9,314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33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3,809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8959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632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3880" y="11407"/>
              <a:ext cx="2980" cy="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113 GS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48105" y="6551295"/>
            <a:ext cx="14887575" cy="3028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2895" y="346075"/>
            <a:ext cx="1432560" cy="1487170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4"/>
            </p:custDataLst>
          </p:nvPr>
        </p:nvSpPr>
        <p:spPr>
          <a:xfrm>
            <a:off x="1950085" y="838200"/>
            <a:ext cx="979170" cy="485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SFM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410" y="386080"/>
            <a:ext cx="2271395" cy="1470025"/>
          </a:xfrm>
          <a:prstGeom prst="rect">
            <a:avLst/>
          </a:prstGeom>
        </p:spPr>
      </p:pic>
      <p:sp>
        <p:nvSpPr>
          <p:cNvPr id="21" name="右箭头 20"/>
          <p:cNvSpPr/>
          <p:nvPr>
            <p:custDataLst>
              <p:tags r:id="rId6"/>
            </p:custDataLst>
          </p:nvPr>
        </p:nvSpPr>
        <p:spPr>
          <a:xfrm>
            <a:off x="6310630" y="789940"/>
            <a:ext cx="979170" cy="485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MVS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2533650" y="1873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Sparse Point Cloud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7490460" y="1873250"/>
            <a:ext cx="2125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Dense Point Cloud</a:t>
            </a:r>
            <a:endParaRPr lang="en-US" altLang="zh-CN"/>
          </a:p>
        </p:txBody>
      </p: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-1012825" y="1856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Input </a:t>
            </a:r>
            <a:r>
              <a:rPr lang="en-US" altLang="zh-CN"/>
              <a:t>Images</a:t>
            </a:r>
            <a:endParaRPr lang="en-US" altLang="zh-CN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055" y="133985"/>
            <a:ext cx="2664460" cy="1699260"/>
          </a:xfrm>
          <a:prstGeom prst="rect">
            <a:avLst/>
          </a:prstGeom>
        </p:spPr>
      </p:pic>
      <p:sp>
        <p:nvSpPr>
          <p:cNvPr id="64" name="下箭头 63"/>
          <p:cNvSpPr/>
          <p:nvPr/>
        </p:nvSpPr>
        <p:spPr>
          <a:xfrm>
            <a:off x="3676650" y="2402205"/>
            <a:ext cx="1777365" cy="889635"/>
          </a:xfrm>
          <a:prstGeom prst="downArrow">
            <a:avLst>
              <a:gd name="adj1" fmla="val 62843"/>
              <a:gd name="adj2" fmla="val 371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3DGS Train</a:t>
            </a:r>
            <a:endParaRPr lang="en-US" altLang="zh-CN"/>
          </a:p>
        </p:txBody>
      </p:sp>
      <p:sp>
        <p:nvSpPr>
          <p:cNvPr id="75" name="文本框 74"/>
          <p:cNvSpPr txBox="1"/>
          <p:nvPr/>
        </p:nvSpPr>
        <p:spPr>
          <a:xfrm>
            <a:off x="2844165" y="5997575"/>
            <a:ext cx="346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3D Gaussian Point Cloud</a:t>
            </a:r>
            <a:endParaRPr lang="en-US" altLang="zh-CN"/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20" y="3452495"/>
            <a:ext cx="3628390" cy="2449830"/>
          </a:xfrm>
          <a:prstGeom prst="rect">
            <a:avLst/>
          </a:prstGeom>
        </p:spPr>
      </p:pic>
      <p:sp>
        <p:nvSpPr>
          <p:cNvPr id="78" name="椭圆 77"/>
          <p:cNvSpPr/>
          <p:nvPr/>
        </p:nvSpPr>
        <p:spPr>
          <a:xfrm rot="5400000">
            <a:off x="10118905" y="3676650"/>
            <a:ext cx="1440000" cy="1440000"/>
          </a:xfrm>
          <a:prstGeom prst="ellipse">
            <a:avLst/>
          </a:prstGeom>
          <a:gradFill>
            <a:gsLst>
              <a:gs pos="0">
                <a:schemeClr val="accent4"/>
              </a:gs>
              <a:gs pos="76000">
                <a:schemeClr val="accent4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2280000">
            <a:off x="7154545" y="3825875"/>
            <a:ext cx="1708785" cy="904875"/>
          </a:xfrm>
          <a:prstGeom prst="triangle">
            <a:avLst>
              <a:gd name="adj" fmla="val 327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89800" y="4214495"/>
            <a:ext cx="4064000" cy="363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3200">
                <a:latin typeface="Georgia" panose="02040502050405020303" charset="0"/>
                <a:cs typeface="Georgia" panose="02040502050405020303" charset="0"/>
              </a:rPr>
              <a:t>VS</a:t>
            </a:r>
            <a:endParaRPr lang="en-US" altLang="zh-CN" sz="32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72960" y="5422900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Triangle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865360" y="5422900"/>
            <a:ext cx="1946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3D </a:t>
            </a:r>
            <a:r>
              <a:rPr lang="en-US" altLang="zh-CN"/>
              <a:t>Gaussian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52855" y="8640445"/>
            <a:ext cx="14792325" cy="3019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12712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4876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352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2437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4398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1218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445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610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44915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304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95380" y="10492740"/>
            <a:ext cx="189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152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15" name="表格 14"/>
          <p:cNvGraphicFramePr/>
          <p:nvPr>
            <p:custDataLst>
              <p:tags r:id="rId1"/>
            </p:custDataLst>
          </p:nvPr>
        </p:nvGraphicFramePr>
        <p:xfrm>
          <a:off x="1386840" y="440690"/>
          <a:ext cx="1868170" cy="267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085"/>
                <a:gridCol w="934085"/>
              </a:tblGrid>
              <a:tr h="83947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9194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9194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386840" y="3792220"/>
            <a:ext cx="1865630" cy="17919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rgbClr val="40404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87655" y="3183890"/>
            <a:ext cx="40640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/>
              <a:t>地形分块，每块代表一个地形组件</a:t>
            </a:r>
            <a:endParaRPr lang="zh-CN" altLang="en-US" sz="800"/>
          </a:p>
        </p:txBody>
      </p:sp>
      <p:sp>
        <p:nvSpPr>
          <p:cNvPr id="20" name="文本框 19"/>
          <p:cNvSpPr txBox="1"/>
          <p:nvPr/>
        </p:nvSpPr>
        <p:spPr>
          <a:xfrm>
            <a:off x="287655" y="5616575"/>
            <a:ext cx="4064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900"/>
              <a:t>权重图</a:t>
            </a:r>
            <a:endParaRPr lang="zh-CN" altLang="en-US" sz="900"/>
          </a:p>
        </p:txBody>
      </p:sp>
      <p:sp>
        <p:nvSpPr>
          <p:cNvPr id="22" name="椭圆 21"/>
          <p:cNvSpPr/>
          <p:nvPr/>
        </p:nvSpPr>
        <p:spPr>
          <a:xfrm>
            <a:off x="1981200" y="3935730"/>
            <a:ext cx="676275" cy="67056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981200" y="4823460"/>
            <a:ext cx="676275" cy="67056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3865245" y="1488440"/>
            <a:ext cx="969645" cy="48069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材质</a:t>
            </a:r>
            <a:r>
              <a:rPr lang="en-US" altLang="zh-CN" sz="1200"/>
              <a:t>1</a:t>
            </a:r>
            <a:endParaRPr lang="en-US" altLang="zh-CN" sz="1200"/>
          </a:p>
        </p:txBody>
      </p:sp>
      <p:sp>
        <p:nvSpPr>
          <p:cNvPr id="28" name="右箭头 27"/>
          <p:cNvSpPr/>
          <p:nvPr/>
        </p:nvSpPr>
        <p:spPr>
          <a:xfrm>
            <a:off x="3865245" y="2465070"/>
            <a:ext cx="969645" cy="4806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材质</a:t>
            </a:r>
            <a:r>
              <a:rPr lang="en-US" altLang="zh-CN" sz="1200"/>
              <a:t>2</a:t>
            </a:r>
            <a:endParaRPr lang="en-US" altLang="zh-CN" sz="1200"/>
          </a:p>
        </p:txBody>
      </p:sp>
      <p:sp>
        <p:nvSpPr>
          <p:cNvPr id="29" name="矩形 28"/>
          <p:cNvSpPr/>
          <p:nvPr/>
        </p:nvSpPr>
        <p:spPr>
          <a:xfrm>
            <a:off x="5601335" y="1327150"/>
            <a:ext cx="1865630" cy="17919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rgbClr val="40404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195695" y="1470660"/>
            <a:ext cx="676275" cy="6705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195695" y="2358390"/>
            <a:ext cx="676275" cy="6705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6263005" y="1555115"/>
            <a:ext cx="548640" cy="483870"/>
            <a:chOff x="13121" y="1759"/>
            <a:chExt cx="981" cy="95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心形 31"/>
            <p:cNvSpPr/>
            <p:nvPr/>
          </p:nvSpPr>
          <p:spPr>
            <a:xfrm>
              <a:off x="13634" y="1759"/>
              <a:ext cx="283" cy="254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心形 32"/>
            <p:cNvSpPr/>
            <p:nvPr/>
          </p:nvSpPr>
          <p:spPr>
            <a:xfrm rot="3540000">
              <a:off x="13834" y="2073"/>
              <a:ext cx="283" cy="254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心形 33"/>
            <p:cNvSpPr/>
            <p:nvPr/>
          </p:nvSpPr>
          <p:spPr>
            <a:xfrm rot="9900000">
              <a:off x="13121" y="2118"/>
              <a:ext cx="161" cy="150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心形 34"/>
            <p:cNvSpPr/>
            <p:nvPr/>
          </p:nvSpPr>
          <p:spPr>
            <a:xfrm>
              <a:off x="13299" y="1759"/>
              <a:ext cx="194" cy="178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心形 35"/>
            <p:cNvSpPr/>
            <p:nvPr/>
          </p:nvSpPr>
          <p:spPr>
            <a:xfrm rot="4320000">
              <a:off x="13525" y="2188"/>
              <a:ext cx="119" cy="153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心形 36"/>
            <p:cNvSpPr/>
            <p:nvPr/>
          </p:nvSpPr>
          <p:spPr>
            <a:xfrm rot="7020000">
              <a:off x="13167" y="2449"/>
              <a:ext cx="283" cy="254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心形 37"/>
            <p:cNvSpPr/>
            <p:nvPr/>
          </p:nvSpPr>
          <p:spPr>
            <a:xfrm rot="3540000">
              <a:off x="13450" y="1972"/>
              <a:ext cx="181" cy="178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心形 38"/>
            <p:cNvSpPr/>
            <p:nvPr/>
          </p:nvSpPr>
          <p:spPr>
            <a:xfrm rot="17460000">
              <a:off x="13674" y="2405"/>
              <a:ext cx="283" cy="254"/>
            </a:xfrm>
            <a:prstGeom prst="hear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301740" y="2465070"/>
            <a:ext cx="441325" cy="457200"/>
            <a:chOff x="12993" y="3732"/>
            <a:chExt cx="1134" cy="907"/>
          </a:xfrm>
        </p:grpSpPr>
        <p:pic>
          <p:nvPicPr>
            <p:cNvPr id="42" name="图片 41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53" y="3732"/>
              <a:ext cx="296" cy="296"/>
            </a:xfrm>
            <a:prstGeom prst="rect">
              <a:avLst/>
            </a:prstGeom>
          </p:spPr>
        </p:pic>
        <p:pic>
          <p:nvPicPr>
            <p:cNvPr id="43" name="图片 42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3" y="3983"/>
              <a:ext cx="296" cy="296"/>
            </a:xfrm>
            <a:prstGeom prst="rect">
              <a:avLst/>
            </a:prstGeom>
          </p:spPr>
        </p:pic>
        <p:pic>
          <p:nvPicPr>
            <p:cNvPr id="44" name="图片 43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64" y="4279"/>
              <a:ext cx="200" cy="200"/>
            </a:xfrm>
            <a:prstGeom prst="rect">
              <a:avLst/>
            </a:prstGeom>
          </p:spPr>
        </p:pic>
        <p:pic>
          <p:nvPicPr>
            <p:cNvPr id="45" name="图片 44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27" y="4239"/>
              <a:ext cx="400" cy="400"/>
            </a:xfrm>
            <a:prstGeom prst="rect">
              <a:avLst/>
            </a:prstGeom>
          </p:spPr>
        </p:pic>
        <p:pic>
          <p:nvPicPr>
            <p:cNvPr id="46" name="图片 45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77" y="4297"/>
              <a:ext cx="342" cy="342"/>
            </a:xfrm>
            <a:prstGeom prst="rect">
              <a:avLst/>
            </a:prstGeom>
          </p:spPr>
        </p:pic>
        <p:pic>
          <p:nvPicPr>
            <p:cNvPr id="47" name="图片 46" descr="grass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754" y="3936"/>
              <a:ext cx="243" cy="243"/>
            </a:xfrm>
            <a:prstGeom prst="rect">
              <a:avLst/>
            </a:prstGeom>
          </p:spPr>
        </p:pic>
      </p:grpSp>
      <p:sp>
        <p:nvSpPr>
          <p:cNvPr id="49" name="文本框 48"/>
          <p:cNvSpPr txBox="1"/>
          <p:nvPr/>
        </p:nvSpPr>
        <p:spPr>
          <a:xfrm>
            <a:off x="4490085" y="3117215"/>
            <a:ext cx="40640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"/>
              <a:t>不同组件材质解析权重图之后进行</a:t>
            </a:r>
            <a:r>
              <a:rPr lang="zh-CN" altLang="en-US" sz="800"/>
              <a:t>绘制</a:t>
            </a:r>
            <a:endParaRPr lang="zh-CN" altLang="en-US" sz="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10.xml><?xml version="1.0" encoding="utf-8"?>
<p:tagLst xmlns:p="http://schemas.openxmlformats.org/presentationml/2006/main">
  <p:tag name="TABLE_ENDDRAG_ORIGIN_RECT" val="220*283"/>
  <p:tag name="TABLE_ENDDRAG_RECT" val="269*48*220*283"/>
</p:tagLst>
</file>

<file path=ppt/tags/tag11.xml><?xml version="1.0" encoding="utf-8"?>
<p:tagLst xmlns:p="http://schemas.openxmlformats.org/presentationml/2006/main">
  <p:tag name="commondata" val="eyJoZGlkIjoiYWQyZGY4YWFmODJjZGJkZjhiMWFmOTMxOGNkYmNjMGYifQ=="/>
</p:tagLst>
</file>

<file path=ppt/tags/tag2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3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4.xml><?xml version="1.0" encoding="utf-8"?>
<p:tagLst xmlns:p="http://schemas.openxmlformats.org/presentationml/2006/main">
  <p:tag name="TABLE_ENDDRAG_ORIGIN_RECT" val="133*159"/>
  <p:tag name="TABLE_ENDDRAG_RECT" val="83*292*133*159"/>
</p:tagLst>
</file>

<file path=ppt/tags/tag5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6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7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8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ags/tag9.xml><?xml version="1.0" encoding="utf-8"?>
<p:tagLst xmlns:p="http://schemas.openxmlformats.org/presentationml/2006/main">
  <p:tag name="KSO_WM_DIAGRAM_VIRTUALLY_FRAME" val="{&quot;height&quot;:411.7,&quot;left&quot;:-79.75,&quot;top&quot;:27.25,&quot;width&quot;:1047.6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</Words>
  <Application>WPS 演示</Application>
  <PresentationFormat>宽屏</PresentationFormat>
  <Paragraphs>231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Georgia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影</cp:lastModifiedBy>
  <cp:revision>8</cp:revision>
  <dcterms:created xsi:type="dcterms:W3CDTF">2023-08-09T12:44:00Z</dcterms:created>
  <dcterms:modified xsi:type="dcterms:W3CDTF">2025-09-07T15:09:28Z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2052-12.1.0.22529</vt:lpwstr>
  </property>
</Properties>
</file>